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1270000" y="1574800"/>
            <a:ext cx="1046480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Crypto 101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511175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FFFFFF"/>
                </a:solidFill>
              </a:rPr>
              <a:t>by Victor Azzam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Symmetric</a:t>
            </a:r>
          </a:p>
        </p:txBody>
      </p:sp>
      <p:sp>
        <p:nvSpPr>
          <p:cNvPr id="54" name="Shape 54"/>
          <p:cNvSpPr/>
          <p:nvPr>
            <p:ph type="body" idx="1"/>
          </p:nvPr>
        </p:nvSpPr>
        <p:spPr>
          <a:xfrm>
            <a:off x="952500" y="2070844"/>
            <a:ext cx="11099800" cy="1819276"/>
          </a:xfrm>
          <a:prstGeom prst="rect">
            <a:avLst/>
          </a:prstGeom>
        </p:spPr>
        <p:txBody>
          <a:bodyPr anchor="t"/>
          <a:lstStyle/>
          <a:p>
            <a:pPr lvl="0" marL="0" indent="0" algn="just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The sender and receiver use </a:t>
            </a:r>
            <a:r>
              <a:rPr b="1" sz="3400" u="sng">
                <a:solidFill>
                  <a:srgbClr val="FFFFFF"/>
                </a:solidFill>
              </a:rPr>
              <a:t>one key</a:t>
            </a:r>
            <a:r>
              <a:rPr sz="3400">
                <a:solidFill>
                  <a:srgbClr val="FFFFFF"/>
                </a:solidFill>
              </a:rPr>
              <a:t> to hide and reveal the secret message.</a:t>
            </a:r>
          </a:p>
        </p:txBody>
      </p:sp>
      <p:pic>
        <p:nvPicPr>
          <p:cNvPr id="55" name="Symmetric-Encryptio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0162" y="3719671"/>
            <a:ext cx="9704476" cy="5305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Asymmetric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xfrm>
            <a:off x="952500" y="2070844"/>
            <a:ext cx="11099800" cy="1819276"/>
          </a:xfrm>
          <a:prstGeom prst="rect">
            <a:avLst/>
          </a:prstGeom>
        </p:spPr>
        <p:txBody>
          <a:bodyPr anchor="t"/>
          <a:lstStyle/>
          <a:p>
            <a:pPr lvl="0" marL="0" indent="0" algn="just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</a:rPr>
              <a:t>The sender uses the receiver’s </a:t>
            </a:r>
            <a:r>
              <a:rPr b="1" sz="3400" u="sng">
                <a:solidFill>
                  <a:srgbClr val="FFFFFF"/>
                </a:solidFill>
              </a:rPr>
              <a:t>public key</a:t>
            </a:r>
            <a:r>
              <a:rPr sz="3400">
                <a:solidFill>
                  <a:srgbClr val="FFFFFF"/>
                </a:solidFill>
              </a:rPr>
              <a:t> to hide the secret message, and the receiver reads the message with their </a:t>
            </a:r>
            <a:r>
              <a:rPr b="1" sz="3400" u="sng">
                <a:solidFill>
                  <a:srgbClr val="FFFFFF"/>
                </a:solidFill>
              </a:rPr>
              <a:t>private key</a:t>
            </a:r>
            <a:r>
              <a:rPr sz="34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9" name="Asymmetric-Encryptio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1057" y="4222064"/>
            <a:ext cx="9222686" cy="50417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Hashing</a:t>
            </a:r>
          </a:p>
        </p:txBody>
      </p:sp>
      <p:sp>
        <p:nvSpPr>
          <p:cNvPr id="62" name="Shape 62"/>
          <p:cNvSpPr/>
          <p:nvPr>
            <p:ph type="body" idx="1"/>
          </p:nvPr>
        </p:nvSpPr>
        <p:spPr>
          <a:xfrm>
            <a:off x="3470502" y="2650458"/>
            <a:ext cx="6063796" cy="4452684"/>
          </a:xfrm>
          <a:prstGeom prst="rect">
            <a:avLst/>
          </a:prstGeom>
        </p:spPr>
        <p:txBody>
          <a:bodyPr anchor="t"/>
          <a:lstStyle/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23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my_Super_s3cure_p4ssw0rd</a:t>
            </a: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323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marL="0" indent="0" algn="just" defTabSz="55499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23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af6c52698f8703ebd755a531a50723e6bc41fdc47c199f3a1b9e5511c8358850</a:t>
            </a:r>
          </a:p>
        </p:txBody>
      </p:sp>
      <p:sp>
        <p:nvSpPr>
          <p:cNvPr id="63" name="Shape 63"/>
          <p:cNvSpPr/>
          <p:nvPr/>
        </p:nvSpPr>
        <p:spPr>
          <a:xfrm>
            <a:off x="5588710" y="3667163"/>
            <a:ext cx="1" cy="1545133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64" name="Shape 64"/>
          <p:cNvSpPr/>
          <p:nvPr/>
        </p:nvSpPr>
        <p:spPr>
          <a:xfrm>
            <a:off x="4235373" y="4071429"/>
            <a:ext cx="651633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75DB3C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75DB3C"/>
                </a:solidFill>
              </a:rPr>
              <a:t>✔︎</a:t>
            </a:r>
          </a:p>
        </p:txBody>
      </p:sp>
      <p:sp>
        <p:nvSpPr>
          <p:cNvPr id="65" name="Shape 65"/>
          <p:cNvSpPr/>
          <p:nvPr/>
        </p:nvSpPr>
        <p:spPr>
          <a:xfrm>
            <a:off x="8225385" y="4071429"/>
            <a:ext cx="5440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D42D2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D42D26"/>
                </a:solidFill>
              </a:rPr>
              <a:t>✘</a:t>
            </a:r>
          </a:p>
        </p:txBody>
      </p:sp>
      <p:sp>
        <p:nvSpPr>
          <p:cNvPr id="66" name="Shape 66"/>
          <p:cNvSpPr/>
          <p:nvPr/>
        </p:nvSpPr>
        <p:spPr>
          <a:xfrm flipV="1">
            <a:off x="7416089" y="3667163"/>
            <a:ext cx="1" cy="1545133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 lvl="0"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after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4" grpId="2"/>
      <p:bldP build="whole" bldLvl="1" animBg="1" rev="0" advAuto="0" spid="63" grpId="1"/>
      <p:bldP build="whole" bldLvl="1" animBg="1" rev="0" advAuto="0" spid="66" grpId="4"/>
      <p:bldP build="whole" bldLvl="1" animBg="1" rev="0" advAuto="0" spid="65" grpId="5"/>
      <p:bldP build="p" bldLvl="5" animBg="1" rev="0" advAuto="0" spid="62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Encoding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xfrm>
            <a:off x="952500" y="2070844"/>
            <a:ext cx="11099800" cy="1316885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 is not the same as encryption, not secure!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Different ways of representing the same thing.</a:t>
            </a:r>
          </a:p>
        </p:txBody>
      </p:sp>
      <p:sp>
        <p:nvSpPr>
          <p:cNvPr id="70" name="Shape 70"/>
          <p:cNvSpPr/>
          <p:nvPr/>
        </p:nvSpPr>
        <p:spPr>
          <a:xfrm>
            <a:off x="952500" y="3578591"/>
            <a:ext cx="2905574" cy="5752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Text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l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Caesar </a:t>
            </a:r>
            <a:r>
              <a:rPr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(by 6)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l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Rot13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l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Base64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l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Morse code</a:t>
            </a:r>
          </a:p>
        </p:txBody>
      </p:sp>
      <p:sp>
        <p:nvSpPr>
          <p:cNvPr id="71" name="Shape 71"/>
          <p:cNvSpPr/>
          <p:nvPr/>
        </p:nvSpPr>
        <p:spPr>
          <a:xfrm>
            <a:off x="4002508" y="3578591"/>
            <a:ext cx="8049793" cy="5752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play your best move</a:t>
            </a:r>
            <a:endParaRPr sz="340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vrge euax hkyz subk</a:t>
            </a:r>
            <a:endParaRPr sz="340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cynl lbhe orfg zbir</a:t>
            </a:r>
            <a:endParaRPr sz="340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cGxheSB5b3VyIGJlc3QgbW92ZQ==</a:t>
            </a:r>
            <a:endParaRPr sz="3400">
              <a:solidFill>
                <a:srgbClr val="FFFFFF"/>
              </a:solidFill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>
              <a:spcBef>
                <a:spcPts val="1500"/>
              </a:spcBef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FFFFFF"/>
                </a:solidFill>
                <a:latin typeface="Menlo Regular"/>
                <a:ea typeface="Menlo Regular"/>
                <a:cs typeface="Menlo Regular"/>
                <a:sym typeface="Menlo Regular"/>
              </a:rPr>
              <a:t>.--. .-.. .- -.-- -.-- --- ..- .-. -... . ... - -- --- ...- .</a:t>
            </a:r>
          </a:p>
        </p:txBody>
      </p:sp>
      <p:sp>
        <p:nvSpPr>
          <p:cNvPr id="72" name="Shape 72"/>
          <p:cNvSpPr/>
          <p:nvPr/>
        </p:nvSpPr>
        <p:spPr>
          <a:xfrm>
            <a:off x="952499" y="7623108"/>
            <a:ext cx="11099801" cy="60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l">
              <a:spcBef>
                <a:spcPts val="500"/>
              </a:spcBef>
              <a:defRPr sz="3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</a:rPr>
              <a:t>A simple online conversion tool will decode all of them.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6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7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500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500"/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5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500"/>
                                        <p:tgtEl>
                                          <p:spTgt spid="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500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3" dur="500"/>
                                        <p:tgtEl>
                                          <p:spTgt spid="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" dur="50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2" dur="500"/>
                                        <p:tgtEl>
                                          <p:spTgt spid="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nodeType="after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6" dur="500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1" dur="500"/>
                                        <p:tgtEl>
                                          <p:spTgt spid="7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4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9" grpId="1"/>
      <p:bldP build="p" bldLvl="5" animBg="1" rev="0" advAuto="0" spid="70" grpId="2"/>
      <p:bldP build="p" bldLvl="5" animBg="1" rev="0" advAuto="0" spid="71" grpId="3"/>
      <p:bldP build="p" bldLvl="5" animBg="1" rev="0" advAuto="0" spid="72" grpId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4b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53652" y="1145387"/>
            <a:ext cx="7497496" cy="74628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Attacks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xfrm>
            <a:off x="952500" y="2070844"/>
            <a:ext cx="11099800" cy="7172971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Cryptanalysis is the study of breaking cryptography.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Brute force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Dictionary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Cold boot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Ways to defend against attacks: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Layers! More is better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Full disk encryption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Don’t leave your devices unsupervised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 is recommended that you use independently audited, open-source software for messaging, for example: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i="1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Wire</a:t>
            </a:r>
            <a:r>
              <a:rPr i="1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instead of Telegram, </a:t>
            </a:r>
            <a:r>
              <a:rPr b="1" i="1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Signal</a:t>
            </a:r>
            <a:r>
              <a:rPr i="1"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instead of WhatsApp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500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500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500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4" dur="500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500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500"/>
                                        <p:tgtEl>
                                          <p:spTgt spid="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500"/>
                                        <p:tgtEl>
                                          <p:spTgt spid="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3" dur="500"/>
                                        <p:tgtEl>
                                          <p:spTgt spid="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8" dur="500"/>
                                        <p:tgtEl>
                                          <p:spTgt spid="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3" dur="500"/>
                                        <p:tgtEl>
                                          <p:spTgt spid="7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brai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1300480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82" name="Shape 82"/>
          <p:cNvSpPr/>
          <p:nvPr>
            <p:ph type="body" idx="1"/>
          </p:nvPr>
        </p:nvSpPr>
        <p:spPr>
          <a:xfrm>
            <a:off x="952500" y="2070844"/>
            <a:ext cx="11099800" cy="7172971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https://www.garykessler.net/library/crypto.html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https://en.wikipedia.org/wiki/Encryption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https://en.wikipedia.org/wiki/Cryptanalysis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https://www.ssl2buy.com/wiki/symmetric-vs-asymmetric-encryption-what-are-differences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https://learncryptography.com/cryptanalysis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https://wire.com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https://signal.org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aatmchintan 45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tmp56911840891895808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WHDQ-513425972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om_Clancy's_Rainbow_Six_Siege_Soldiers_Assault_524841_1440x256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920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cyberespace-mond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75360"/>
            <a:ext cx="13004800" cy="7802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Cryptography?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xfrm>
            <a:off x="952500" y="2070844"/>
            <a:ext cx="11099800" cy="7172971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study of hiding information in plain sight, for example: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AES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RSA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Blowfish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2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Includes hashing such as MD5, SHA, etc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2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 the same as encoding! (base64, hex, etc)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2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Requires years of learning and experience in high level mathematics.</a:t>
            </a:r>
            <a:endParaRPr sz="3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2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 an easy pill to swallow overnight, study more!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4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500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500"/>
                                        <p:tgtEl>
                                          <p:spTgt spid="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500"/>
                                        <p:tgtEl>
                                          <p:spTgt spid="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2" dur="500"/>
                                        <p:tgtEl>
                                          <p:spTgt spid="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4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borat cop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41866"/>
            <a:ext cx="13004800" cy="8669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952500" y="406400"/>
            <a:ext cx="11099800" cy="1099295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Types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xfrm>
            <a:off x="952500" y="2070844"/>
            <a:ext cx="11099800" cy="5981967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1) Symmetric Key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Uses 1 key for encryption and decryption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AES, RC4 (remember WEP? yeah neither do I)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2) Asymmetric Key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Uses 2 keys, public (encrypt) and private (decrypt)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RSA, DSA, ECDH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3) Hashing Function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Irreversible mathematical metaphysical spiritual</a:t>
            </a:r>
            <a:endParaRPr sz="35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marL="0" indent="0">
              <a:spcBef>
                <a:spcPts val="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• MD5, SHA256, Argon (recommended)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500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500"/>
                                        <p:tgtEl>
                                          <p:spTgt spid="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500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500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500"/>
                                        <p:tgtEl>
                                          <p:spTgt spid="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500"/>
                                        <p:tgtEl>
                                          <p:spTgt spid="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500"/>
                                        <p:tgtEl>
                                          <p:spTgt spid="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51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